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5" name="Shape 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4124512" x="0"/>
            <a:ext cy="9497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4572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190500" marL="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None/>
              <a:defRPr strike="noStrike" u="none" b="1" cap="none" baseline="0" sz="3000" i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947332" x="457200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949211" x="4656667"/>
            <a:ext cy="4620299" cx="4030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74636" x="0"/>
            <a:ext cy="15543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5875078" x="0"/>
            <a:ext cy="6927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1pPr>
            <a:lvl2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2pPr>
            <a:lvl3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3pPr>
            <a:lvl4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4pPr>
            <a:lvl5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5pPr>
            <a:lvl6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6pPr>
            <a:lvl7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b="1" sz="2400" i="0">
                <a:solidFill>
                  <a:schemeClr val="lt1"/>
                </a:solidFill>
              </a:defRPr>
            </a:lvl7pPr>
            <a:lvl8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b="1" sz="2400" i="0">
                <a:solidFill>
                  <a:schemeClr val="lt1"/>
                </a:solidFill>
              </a:defRPr>
            </a:lvl8pPr>
            <a:lvl9pPr algn="l" rtl="0" indent="-342900" marL="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b="1" sz="2400" i="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734342" x="685800"/>
            <a:ext cy="22454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The Enlightenment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4124476" x="685800"/>
            <a:ext cy="9497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buNone/>
            </a:pPr>
            <a:r>
              <a:rPr lang="en"/>
              <a:t>Mr. Farrell's World History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What?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Enlightenment Thinkers wanted to examine human life in the LIGHT of REASON.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Questions they asked: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What natural law governs the way people should live? 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How well do our institutions agree with natural law? 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Does natural law give all people certain rights?</a:t>
            </a:r>
          </a:p>
          <a:p>
            <a:pPr rtl="0"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What is the best form of government?</a:t>
            </a:r>
          </a:p>
          <a:p>
            <a:pPr lvl="0" indent="-3810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sz="2400" lang="en"/>
              <a:t>What are our basic human rights in America?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When?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 rtl="0" lvl="0">
              <a:buNone/>
            </a:pPr>
            <a:r>
              <a:rPr sz="9600" lang="en"/>
              <a:t>18th Century</a:t>
            </a:r>
          </a:p>
          <a:p>
            <a:pPr algn="ctr">
              <a:buNone/>
            </a:pPr>
            <a:r>
              <a:rPr lang="en"/>
              <a:t>(1700's)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Where?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103" name="Shape 103"/>
          <p:cNvSpPr/>
          <p:nvPr/>
        </p:nvSpPr>
        <p:spPr>
          <a:xfrm>
            <a:off y="2527000" x="447596"/>
            <a:ext cy="3460962" cx="824880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Essential Questions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How does the spread of political, economic, and cultural concepts affect an ever-changing world?</a:t>
            </a:r>
          </a:p>
          <a:p>
            <a:r>
              <a:t/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How do revolutionary ideas affect global change?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Why be Enlightened?</a:t>
            </a:r>
          </a:p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b="1" sz="2100" lang="en"/>
              <a:t>
</a:t>
            </a:r>
            <a:r>
              <a:rPr b="1" sz="2100" lang="en"/>
              <a:t>What's the first thing you do before you go into the basement?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pPr algn="ctr" rtl="0" lvl="0" indent="0" marL="0">
              <a:buNone/>
            </a:pPr>
            <a:r>
              <a:rPr b="1" lang="en"/>
              <a:t>Could you draw something in the dark?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		</a:t>
            </a:r>
          </a:p>
        </p:txBody>
      </p:sp>
      <p:sp>
        <p:nvSpPr>
          <p:cNvPr id="36" name="Shape 36"/>
          <p:cNvSpPr/>
          <p:nvPr/>
        </p:nvSpPr>
        <p:spPr>
          <a:xfrm>
            <a:off y="2987073" x="3500626"/>
            <a:ext cy="2540958" cx="214274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Who were the Enlightenment Thinkers?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Enlightenment Thinkers:</a:t>
            </a:r>
          </a:p>
          <a:p>
            <a:pPr rtl="0" lvl="0" indent="457200">
              <a:buNone/>
            </a:pPr>
            <a:r>
              <a:rPr lang="en"/>
              <a:t>Thomas Hobbes</a:t>
            </a:r>
          </a:p>
          <a:p>
            <a:pPr rtl="0" lvl="0" indent="457200">
              <a:buNone/>
            </a:pPr>
            <a:r>
              <a:rPr lang="en"/>
              <a:t>John Locke</a:t>
            </a:r>
          </a:p>
          <a:p>
            <a:pPr rtl="0" lvl="0" indent="457200">
              <a:buNone/>
            </a:pPr>
            <a:r>
              <a:rPr lang="en"/>
              <a:t>Montesquieu</a:t>
            </a:r>
          </a:p>
          <a:p>
            <a:pPr rtl="0" lvl="0" indent="457200">
              <a:buNone/>
            </a:pPr>
            <a:r>
              <a:rPr lang="en"/>
              <a:t>Voltaire</a:t>
            </a:r>
          </a:p>
          <a:p>
            <a:pPr indent="457200">
              <a:buNone/>
            </a:pPr>
            <a:r>
              <a:rPr lang="en"/>
              <a:t>Jean-Jacques Rousseau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Thomas Hobbes</a:t>
            </a:r>
          </a:p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49" name="Shape 49"/>
          <p:cNvSpPr/>
          <p:nvPr/>
        </p:nvSpPr>
        <p:spPr>
          <a:xfrm>
            <a:off y="2342957" x="2657475"/>
            <a:ext cy="3829050" cx="3829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John Locke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56" name="Shape 56"/>
          <p:cNvSpPr/>
          <p:nvPr/>
        </p:nvSpPr>
        <p:spPr>
          <a:xfrm>
            <a:off y="2342957" x="2657475"/>
            <a:ext cy="3829050" cx="3829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Montesquieu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63" name="Shape 63"/>
          <p:cNvSpPr/>
          <p:nvPr/>
        </p:nvSpPr>
        <p:spPr>
          <a:xfrm>
            <a:off y="2136159" x="2804142"/>
            <a:ext cy="4242645" cx="35357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Voltaire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0" name="Shape 70"/>
          <p:cNvSpPr/>
          <p:nvPr/>
        </p:nvSpPr>
        <p:spPr>
          <a:xfrm>
            <a:off y="2342957" x="2657475"/>
            <a:ext cy="3829050" cx="3829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Jean-Jacques Rousseau</a:t>
            </a:r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77" name="Shape 77"/>
          <p:cNvSpPr/>
          <p:nvPr/>
        </p:nvSpPr>
        <p:spPr>
          <a:xfrm>
            <a:off y="2415374" x="3185173"/>
            <a:ext cy="3684214" cx="277365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37" x="457200"/>
            <a:ext cy="15221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Beccaria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947332" x="457200"/>
            <a:ext cy="4620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sp>
        <p:nvSpPr>
          <p:cNvPr id="84" name="Shape 84"/>
          <p:cNvSpPr/>
          <p:nvPr/>
        </p:nvSpPr>
        <p:spPr>
          <a:xfrm>
            <a:off y="2342957" x="2657475"/>
            <a:ext cy="3829050" cx="38290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